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  <p:sldMasterId id="2147483696" r:id="rId3"/>
    <p:sldMasterId id="2147483714" r:id="rId4"/>
  </p:sldMasterIdLst>
  <p:sldIdLst>
    <p:sldId id="257" r:id="rId5"/>
    <p:sldId id="258" r:id="rId6"/>
    <p:sldId id="261" r:id="rId7"/>
    <p:sldId id="259" r:id="rId8"/>
    <p:sldId id="260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7" r:id="rId23"/>
    <p:sldId id="279" r:id="rId24"/>
    <p:sldId id="282" r:id="rId25"/>
    <p:sldId id="283" r:id="rId26"/>
    <p:sldId id="284" r:id="rId27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3958D-FC1B-4388-8AFF-CEE0FE6DAD3E}" type="datetimeFigureOut">
              <a:rPr lang="uk-UA" smtClean="0"/>
              <a:t>02.04.2017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5DE09-7889-4E10-97C7-C2BBA0B776E3}" type="slidenum">
              <a:rPr lang="uk-UA" smtClean="0"/>
              <a:t>‹#›</a:t>
            </a:fld>
            <a:endParaRPr lang="uk-UA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12286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3958D-FC1B-4388-8AFF-CEE0FE6DAD3E}" type="datetimeFigureOut">
              <a:rPr lang="uk-UA" smtClean="0"/>
              <a:t>02.04.2017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5DE09-7889-4E10-97C7-C2BBA0B776E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25636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3958D-FC1B-4388-8AFF-CEE0FE6DAD3E}" type="datetimeFigureOut">
              <a:rPr lang="uk-UA" smtClean="0"/>
              <a:t>02.04.2017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5DE09-7889-4E10-97C7-C2BBA0B776E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113250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3958D-FC1B-4388-8AFF-CEE0FE6DAD3E}" type="datetimeFigureOut">
              <a:rPr lang="uk-UA" smtClean="0"/>
              <a:t>02.04.2017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5DE09-7889-4E10-97C7-C2BBA0B776E3}" type="slidenum">
              <a:rPr lang="uk-UA" smtClean="0"/>
              <a:t>‹#›</a:t>
            </a:fld>
            <a:endParaRPr lang="uk-UA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728961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3958D-FC1B-4388-8AFF-CEE0FE6DAD3E}" type="datetimeFigureOut">
              <a:rPr lang="uk-UA" smtClean="0"/>
              <a:t>02.04.2017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5DE09-7889-4E10-97C7-C2BBA0B776E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904017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3958D-FC1B-4388-8AFF-CEE0FE6DAD3E}" type="datetimeFigureOut">
              <a:rPr lang="uk-UA" smtClean="0"/>
              <a:t>02.04.2017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5DE09-7889-4E10-97C7-C2BBA0B776E3}" type="slidenum">
              <a:rPr lang="uk-UA" smtClean="0"/>
              <a:t>‹#›</a:t>
            </a:fld>
            <a:endParaRPr lang="uk-UA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100938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3958D-FC1B-4388-8AFF-CEE0FE6DAD3E}" type="datetimeFigureOut">
              <a:rPr lang="uk-UA" smtClean="0"/>
              <a:t>02.04.2017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5DE09-7889-4E10-97C7-C2BBA0B776E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634245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3958D-FC1B-4388-8AFF-CEE0FE6DAD3E}" type="datetimeFigureOut">
              <a:rPr lang="uk-UA" smtClean="0"/>
              <a:t>02.04.2017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5DE09-7889-4E10-97C7-C2BBA0B776E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907821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3958D-FC1B-4388-8AFF-CEE0FE6DAD3E}" type="datetimeFigureOut">
              <a:rPr lang="uk-UA" smtClean="0"/>
              <a:t>02.04.2017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5DE09-7889-4E10-97C7-C2BBA0B776E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115898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3958D-FC1B-4388-8AFF-CEE0FE6DAD3E}" type="datetimeFigureOut">
              <a:rPr lang="uk-UA" smtClean="0"/>
              <a:t>02.04.2017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5DE09-7889-4E10-97C7-C2BBA0B776E3}" type="slidenum">
              <a:rPr lang="uk-UA" smtClean="0"/>
              <a:t>‹#›</a:t>
            </a:fld>
            <a:endParaRPr lang="uk-UA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06018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3958D-FC1B-4388-8AFF-CEE0FE6DAD3E}" type="datetimeFigureOut">
              <a:rPr lang="uk-UA" smtClean="0"/>
              <a:t>02.04.2017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5DE09-7889-4E10-97C7-C2BBA0B776E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62667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3958D-FC1B-4388-8AFF-CEE0FE6DAD3E}" type="datetimeFigureOut">
              <a:rPr lang="uk-UA" smtClean="0"/>
              <a:t>02.04.2017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5DE09-7889-4E10-97C7-C2BBA0B776E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187265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3958D-FC1B-4388-8AFF-CEE0FE6DAD3E}" type="datetimeFigureOut">
              <a:rPr lang="uk-UA" smtClean="0"/>
              <a:t>02.04.2017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5DE09-7889-4E10-97C7-C2BBA0B776E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721229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3958D-FC1B-4388-8AFF-CEE0FE6DAD3E}" type="datetimeFigureOut">
              <a:rPr lang="uk-UA" smtClean="0"/>
              <a:t>02.04.2017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5DE09-7889-4E10-97C7-C2BBA0B776E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364509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3958D-FC1B-4388-8AFF-CEE0FE6DAD3E}" type="datetimeFigureOut">
              <a:rPr lang="uk-UA" smtClean="0"/>
              <a:t>02.04.2017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5DE09-7889-4E10-97C7-C2BBA0B776E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182896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3958D-FC1B-4388-8AFF-CEE0FE6DAD3E}" type="datetimeFigureOut">
              <a:rPr lang="uk-UA" smtClean="0"/>
              <a:t>02.04.2017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5DE09-7889-4E10-97C7-C2BBA0B776E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87217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3958D-FC1B-4388-8AFF-CEE0FE6DAD3E}" type="datetimeFigureOut">
              <a:rPr lang="uk-UA" smtClean="0"/>
              <a:t>02.04.2017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5DE09-7889-4E10-97C7-C2BBA0B776E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630895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3958D-FC1B-4388-8AFF-CEE0FE6DAD3E}" type="datetimeFigureOut">
              <a:rPr lang="uk-UA" smtClean="0"/>
              <a:t>02.04.2017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5DE09-7889-4E10-97C7-C2BBA0B776E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775803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3958D-FC1B-4388-8AFF-CEE0FE6DAD3E}" type="datetimeFigureOut">
              <a:rPr lang="uk-UA" smtClean="0"/>
              <a:t>02.04.2017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5DE09-7889-4E10-97C7-C2BBA0B776E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303871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3958D-FC1B-4388-8AFF-CEE0FE6DAD3E}" type="datetimeFigureOut">
              <a:rPr lang="uk-UA" smtClean="0"/>
              <a:t>02.04.2017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5DE09-7889-4E10-97C7-C2BBA0B776E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470883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3958D-FC1B-4388-8AFF-CEE0FE6DAD3E}" type="datetimeFigureOut">
              <a:rPr lang="uk-UA" smtClean="0"/>
              <a:t>02.04.2017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5DE09-7889-4E10-97C7-C2BBA0B776E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495126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3958D-FC1B-4388-8AFF-CEE0FE6DAD3E}" type="datetimeFigureOut">
              <a:rPr lang="uk-UA" smtClean="0"/>
              <a:t>02.04.2017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5DE09-7889-4E10-97C7-C2BBA0B776E3}" type="slidenum">
              <a:rPr lang="uk-UA" smtClean="0"/>
              <a:t>‹#›</a:t>
            </a:fld>
            <a:endParaRPr lang="uk-UA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83359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3958D-FC1B-4388-8AFF-CEE0FE6DAD3E}" type="datetimeFigureOut">
              <a:rPr lang="uk-UA" smtClean="0"/>
              <a:t>02.04.2017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5DE09-7889-4E10-97C7-C2BBA0B776E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567860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3958D-FC1B-4388-8AFF-CEE0FE6DAD3E}" type="datetimeFigureOut">
              <a:rPr lang="uk-UA" smtClean="0"/>
              <a:t>02.04.2017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5DE09-7889-4E10-97C7-C2BBA0B776E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674065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3958D-FC1B-4388-8AFF-CEE0FE6DAD3E}" type="datetimeFigureOut">
              <a:rPr lang="uk-UA" smtClean="0"/>
              <a:t>02.04.2017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5DE09-7889-4E10-97C7-C2BBA0B776E3}" type="slidenum">
              <a:rPr lang="uk-UA" smtClean="0"/>
              <a:t>‹#›</a:t>
            </a:fld>
            <a:endParaRPr lang="uk-UA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241245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3958D-FC1B-4388-8AFF-CEE0FE6DAD3E}" type="datetimeFigureOut">
              <a:rPr lang="uk-UA" smtClean="0"/>
              <a:t>02.04.2017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5DE09-7889-4E10-97C7-C2BBA0B776E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237772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3958D-FC1B-4388-8AFF-CEE0FE6DAD3E}" type="datetimeFigureOut">
              <a:rPr lang="uk-UA" smtClean="0"/>
              <a:t>02.04.2017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5DE09-7889-4E10-97C7-C2BBA0B776E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92394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3958D-FC1B-4388-8AFF-CEE0FE6DAD3E}" type="datetimeFigureOut">
              <a:rPr lang="uk-UA" smtClean="0"/>
              <a:t>02.04.2017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5DE09-7889-4E10-97C7-C2BBA0B776E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988744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3958D-FC1B-4388-8AFF-CEE0FE6DAD3E}" type="datetimeFigureOut">
              <a:rPr lang="uk-UA" smtClean="0"/>
              <a:t>02.04.2017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5DE09-7889-4E10-97C7-C2BBA0B776E3}" type="slidenum">
              <a:rPr lang="uk-UA" smtClean="0"/>
              <a:t>‹#›</a:t>
            </a:fld>
            <a:endParaRPr lang="uk-UA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48005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3958D-FC1B-4388-8AFF-CEE0FE6DAD3E}" type="datetimeFigureOut">
              <a:rPr lang="uk-UA" smtClean="0"/>
              <a:t>02.04.2017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5DE09-7889-4E10-97C7-C2BBA0B776E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482550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3958D-FC1B-4388-8AFF-CEE0FE6DAD3E}" type="datetimeFigureOut">
              <a:rPr lang="uk-UA" smtClean="0"/>
              <a:t>02.04.2017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5DE09-7889-4E10-97C7-C2BBA0B776E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021721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3958D-FC1B-4388-8AFF-CEE0FE6DAD3E}" type="datetimeFigureOut">
              <a:rPr lang="uk-UA" smtClean="0"/>
              <a:t>02.04.2017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5DE09-7889-4E10-97C7-C2BBA0B776E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078515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3958D-FC1B-4388-8AFF-CEE0FE6DAD3E}" type="datetimeFigureOut">
              <a:rPr lang="uk-UA" smtClean="0"/>
              <a:t>02.04.2017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5DE09-7889-4E10-97C7-C2BBA0B776E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28177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3958D-FC1B-4388-8AFF-CEE0FE6DAD3E}" type="datetimeFigureOut">
              <a:rPr lang="uk-UA" smtClean="0"/>
              <a:t>02.04.2017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5DE09-7889-4E10-97C7-C2BBA0B776E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8495394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3958D-FC1B-4388-8AFF-CEE0FE6DAD3E}" type="datetimeFigureOut">
              <a:rPr lang="uk-UA" smtClean="0"/>
              <a:t>02.04.2017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5DE09-7889-4E10-97C7-C2BBA0B776E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247636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3958D-FC1B-4388-8AFF-CEE0FE6DAD3E}" type="datetimeFigureOut">
              <a:rPr lang="uk-UA" smtClean="0"/>
              <a:t>02.04.2017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5DE09-7889-4E10-97C7-C2BBA0B776E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258453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3958D-FC1B-4388-8AFF-CEE0FE6DAD3E}" type="datetimeFigureOut">
              <a:rPr lang="uk-UA" smtClean="0"/>
              <a:t>02.04.2017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5DE09-7889-4E10-97C7-C2BBA0B776E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742205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3958D-FC1B-4388-8AFF-CEE0FE6DAD3E}" type="datetimeFigureOut">
              <a:rPr lang="uk-UA" smtClean="0"/>
              <a:t>02.04.2017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5DE09-7889-4E10-97C7-C2BBA0B776E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473875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3958D-FC1B-4388-8AFF-CEE0FE6DAD3E}" type="datetimeFigureOut">
              <a:rPr lang="uk-UA" smtClean="0"/>
              <a:t>02.04.2017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5DE09-7889-4E10-97C7-C2BBA0B776E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548513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3958D-FC1B-4388-8AFF-CEE0FE6DAD3E}" type="datetimeFigureOut">
              <a:rPr lang="uk-UA" smtClean="0"/>
              <a:t>02.04.2017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5DE09-7889-4E10-97C7-C2BBA0B776E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3023371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3958D-FC1B-4388-8AFF-CEE0FE6DAD3E}" type="datetimeFigureOut">
              <a:rPr lang="uk-UA" smtClean="0"/>
              <a:t>02.04.2017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5DE09-7889-4E10-97C7-C2BBA0B776E3}" type="slidenum">
              <a:rPr lang="uk-UA" smtClean="0"/>
              <a:t>‹#›</a:t>
            </a:fld>
            <a:endParaRPr lang="uk-UA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6127350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3958D-FC1B-4388-8AFF-CEE0FE6DAD3E}" type="datetimeFigureOut">
              <a:rPr lang="uk-UA" smtClean="0"/>
              <a:t>02.04.2017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5DE09-7889-4E10-97C7-C2BBA0B776E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3306521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3958D-FC1B-4388-8AFF-CEE0FE6DAD3E}" type="datetimeFigureOut">
              <a:rPr lang="uk-UA" smtClean="0"/>
              <a:t>02.04.2017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5DE09-7889-4E10-97C7-C2BBA0B776E3}" type="slidenum">
              <a:rPr lang="uk-UA" smtClean="0"/>
              <a:t>‹#›</a:t>
            </a:fld>
            <a:endParaRPr lang="uk-UA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3627619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3958D-FC1B-4388-8AFF-CEE0FE6DAD3E}" type="datetimeFigureOut">
              <a:rPr lang="uk-UA" smtClean="0"/>
              <a:t>02.04.2017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5DE09-7889-4E10-97C7-C2BBA0B776E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50002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3958D-FC1B-4388-8AFF-CEE0FE6DAD3E}" type="datetimeFigureOut">
              <a:rPr lang="uk-UA" smtClean="0"/>
              <a:t>02.04.2017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5DE09-7889-4E10-97C7-C2BBA0B776E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2337348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3958D-FC1B-4388-8AFF-CEE0FE6DAD3E}" type="datetimeFigureOut">
              <a:rPr lang="uk-UA" smtClean="0"/>
              <a:t>02.04.2017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5DE09-7889-4E10-97C7-C2BBA0B776E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3158039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3958D-FC1B-4388-8AFF-CEE0FE6DAD3E}" type="datetimeFigureOut">
              <a:rPr lang="uk-UA" smtClean="0"/>
              <a:t>02.04.2017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5DE09-7889-4E10-97C7-C2BBA0B776E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9761167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3958D-FC1B-4388-8AFF-CEE0FE6DAD3E}" type="datetimeFigureOut">
              <a:rPr lang="uk-UA" smtClean="0"/>
              <a:t>02.04.2017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5DE09-7889-4E10-97C7-C2BBA0B776E3}" type="slidenum">
              <a:rPr lang="uk-UA" smtClean="0"/>
              <a:t>‹#›</a:t>
            </a:fld>
            <a:endParaRPr lang="uk-UA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434454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3958D-FC1B-4388-8AFF-CEE0FE6DAD3E}" type="datetimeFigureOut">
              <a:rPr lang="uk-UA" smtClean="0"/>
              <a:t>02.04.2017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5DE09-7889-4E10-97C7-C2BBA0B776E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312869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3958D-FC1B-4388-8AFF-CEE0FE6DAD3E}" type="datetimeFigureOut">
              <a:rPr lang="uk-UA" smtClean="0"/>
              <a:t>02.04.2017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5DE09-7889-4E10-97C7-C2BBA0B776E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3474567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3958D-FC1B-4388-8AFF-CEE0FE6DAD3E}" type="datetimeFigureOut">
              <a:rPr lang="uk-UA" smtClean="0"/>
              <a:t>02.04.2017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5DE09-7889-4E10-97C7-C2BBA0B776E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0900531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3958D-FC1B-4388-8AFF-CEE0FE6DAD3E}" type="datetimeFigureOut">
              <a:rPr lang="uk-UA" smtClean="0"/>
              <a:t>02.04.2017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5DE09-7889-4E10-97C7-C2BBA0B776E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3577790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3958D-FC1B-4388-8AFF-CEE0FE6DAD3E}" type="datetimeFigureOut">
              <a:rPr lang="uk-UA" smtClean="0"/>
              <a:t>02.04.2017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5DE09-7889-4E10-97C7-C2BBA0B776E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3294710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3958D-FC1B-4388-8AFF-CEE0FE6DAD3E}" type="datetimeFigureOut">
              <a:rPr lang="uk-UA" smtClean="0"/>
              <a:t>02.04.2017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5DE09-7889-4E10-97C7-C2BBA0B776E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0626523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3958D-FC1B-4388-8AFF-CEE0FE6DAD3E}" type="datetimeFigureOut">
              <a:rPr lang="uk-UA" smtClean="0"/>
              <a:t>02.04.2017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5DE09-7889-4E10-97C7-C2BBA0B776E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38391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3958D-FC1B-4388-8AFF-CEE0FE6DAD3E}" type="datetimeFigureOut">
              <a:rPr lang="uk-UA" smtClean="0"/>
              <a:t>02.04.2017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5DE09-7889-4E10-97C7-C2BBA0B776E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9356378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3958D-FC1B-4388-8AFF-CEE0FE6DAD3E}" type="datetimeFigureOut">
              <a:rPr lang="uk-UA" smtClean="0"/>
              <a:t>02.04.2017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5DE09-7889-4E10-97C7-C2BBA0B776E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7515382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3958D-FC1B-4388-8AFF-CEE0FE6DAD3E}" type="datetimeFigureOut">
              <a:rPr lang="uk-UA" smtClean="0"/>
              <a:t>02.04.2017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5DE09-7889-4E10-97C7-C2BBA0B776E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995859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3958D-FC1B-4388-8AFF-CEE0FE6DAD3E}" type="datetimeFigureOut">
              <a:rPr lang="uk-UA" smtClean="0"/>
              <a:t>02.04.2017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5DE09-7889-4E10-97C7-C2BBA0B776E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4142356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3958D-FC1B-4388-8AFF-CEE0FE6DAD3E}" type="datetimeFigureOut">
              <a:rPr lang="uk-UA" smtClean="0"/>
              <a:t>02.04.2017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5DE09-7889-4E10-97C7-C2BBA0B776E3}" type="slidenum">
              <a:rPr lang="uk-UA" smtClean="0"/>
              <a:t>‹#›</a:t>
            </a:fld>
            <a:endParaRPr lang="uk-UA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8693685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3958D-FC1B-4388-8AFF-CEE0FE6DAD3E}" type="datetimeFigureOut">
              <a:rPr lang="uk-UA" smtClean="0"/>
              <a:t>02.04.2017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5DE09-7889-4E10-97C7-C2BBA0B776E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6941838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3958D-FC1B-4388-8AFF-CEE0FE6DAD3E}" type="datetimeFigureOut">
              <a:rPr lang="uk-UA" smtClean="0"/>
              <a:t>02.04.2017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5DE09-7889-4E10-97C7-C2BBA0B776E3}" type="slidenum">
              <a:rPr lang="uk-UA" smtClean="0"/>
              <a:t>‹#›</a:t>
            </a:fld>
            <a:endParaRPr lang="uk-UA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7377353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3958D-FC1B-4388-8AFF-CEE0FE6DAD3E}" type="datetimeFigureOut">
              <a:rPr lang="uk-UA" smtClean="0"/>
              <a:t>02.04.2017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5DE09-7889-4E10-97C7-C2BBA0B776E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6521870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3958D-FC1B-4388-8AFF-CEE0FE6DAD3E}" type="datetimeFigureOut">
              <a:rPr lang="uk-UA" smtClean="0"/>
              <a:t>02.04.2017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5DE09-7889-4E10-97C7-C2BBA0B776E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2852515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3958D-FC1B-4388-8AFF-CEE0FE6DAD3E}" type="datetimeFigureOut">
              <a:rPr lang="uk-UA" smtClean="0"/>
              <a:t>02.04.2017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5DE09-7889-4E10-97C7-C2BBA0B776E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5905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3958D-FC1B-4388-8AFF-CEE0FE6DAD3E}" type="datetimeFigureOut">
              <a:rPr lang="uk-UA" smtClean="0"/>
              <a:t>02.04.2017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5DE09-7889-4E10-97C7-C2BBA0B776E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51879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3958D-FC1B-4388-8AFF-CEE0FE6DAD3E}" type="datetimeFigureOut">
              <a:rPr lang="uk-UA" smtClean="0"/>
              <a:t>02.04.2017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5DE09-7889-4E10-97C7-C2BBA0B776E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6186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3958D-FC1B-4388-8AFF-CEE0FE6DAD3E}" type="datetimeFigureOut">
              <a:rPr lang="uk-UA" smtClean="0"/>
              <a:t>02.04.2017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5DE09-7889-4E10-97C7-C2BBA0B776E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14786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99B3958D-FC1B-4388-8AFF-CEE0FE6DAD3E}" type="datetimeFigureOut">
              <a:rPr lang="uk-UA" smtClean="0"/>
              <a:t>02.04.2017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4C95DE09-7889-4E10-97C7-C2BBA0B776E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1803020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99B3958D-FC1B-4388-8AFF-CEE0FE6DAD3E}" type="datetimeFigureOut">
              <a:rPr lang="uk-UA" smtClean="0"/>
              <a:t>02.04.2017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4C95DE09-7889-4E10-97C7-C2BBA0B776E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906019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99B3958D-FC1B-4388-8AFF-CEE0FE6DAD3E}" type="datetimeFigureOut">
              <a:rPr lang="uk-UA" smtClean="0"/>
              <a:t>02.04.2017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4C95DE09-7889-4E10-97C7-C2BBA0B776E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1863075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99B3958D-FC1B-4388-8AFF-CEE0FE6DAD3E}" type="datetimeFigureOut">
              <a:rPr lang="uk-UA" smtClean="0"/>
              <a:t>02.04.2017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4C95DE09-7889-4E10-97C7-C2BBA0B776E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878246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hyperlink" Target="http://pernatidruzi.org.ua/pictures/rybaloczka/opys.jpg" TargetMode="Externa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hyperlink" Target="http://pernatidruzi.org.ua/pictures/rybaloczka/rozm.jpg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5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6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hyperlink" Target="http://pernatidruzi.org.ua/pictures/kruk_rozm.jpg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5"/>
          <p:cNvSpPr>
            <a:spLocks noGrp="1" noChangeArrowheads="1"/>
          </p:cNvSpPr>
          <p:nvPr>
            <p:ph type="ctrTitle"/>
          </p:nvPr>
        </p:nvSpPr>
        <p:spPr>
          <a:xfrm>
            <a:off x="409432" y="611626"/>
            <a:ext cx="11395880" cy="2971801"/>
          </a:xfrm>
          <a:solidFill>
            <a:schemeClr val="accent4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uk-UA" altLang="uk-UA" sz="6600" b="1" noProof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ПтахИ </a:t>
            </a:r>
            <a:br>
              <a:rPr lang="uk-UA" altLang="uk-UA" sz="6600" b="1" noProof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altLang="uk-UA" sz="4900" b="1" noProof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НПП «НИЖНЬОДНІПРОВСЬКИЙ»</a:t>
            </a:r>
            <a:br>
              <a:rPr lang="uk-UA" altLang="uk-UA" sz="4900" b="1" noProof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altLang="uk-UA" sz="6600" dirty="0" smtClean="0">
                <a:latin typeface="Castellar" panose="020A0402060406010301" pitchFamily="18" charset="0"/>
              </a:rPr>
              <a:t> </a:t>
            </a:r>
            <a:endParaRPr lang="ru-RU" altLang="uk-UA" sz="6600" dirty="0">
              <a:latin typeface="Castellar" panose="020A0402060406010301" pitchFamily="18" charset="0"/>
            </a:endParaRP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1843359" y="4458018"/>
            <a:ext cx="8528027" cy="1014736"/>
          </a:xfrm>
          <a:solidFill>
            <a:schemeClr val="accent3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uk-UA" altLang="uk-UA" sz="4800" b="1" noProof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к.б.н, доцент Семенюк С.  </a:t>
            </a:r>
          </a:p>
        </p:txBody>
      </p:sp>
    </p:spTree>
    <p:extLst>
      <p:ext uri="{BB962C8B-B14F-4D97-AF65-F5344CB8AC3E}">
        <p14:creationId xmlns:p14="http://schemas.microsoft.com/office/powerpoint/2010/main" val="2371990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&amp;Pcy;&amp;ocy;&amp;vcy;’&amp;yacy;&amp;zcy;&amp;acy;&amp;ncy;&amp;iecy; &amp;zcy;&amp;ocy;&amp;bcy;&amp;rcy;&amp;acy;&amp;zhcy;&amp;iecy;&amp;ncy;&amp;ncy;&amp;yacy;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205" y="288095"/>
            <a:ext cx="5295900" cy="374332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3" name="Рисунок 2" descr="&amp;Pcy;&amp;ocy;&amp;vcy;’&amp;yacy;&amp;zcy;&amp;acy;&amp;ncy;&amp;iecy; &amp;zcy;&amp;ocy;&amp;bcy;&amp;rcy;&amp;acy;&amp;zhcy;&amp;iecy;&amp;ncy;&amp;ncy;&amp;yacy;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18" y="97026"/>
            <a:ext cx="7082051" cy="474792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2241748" y="5472885"/>
            <a:ext cx="7432676" cy="64511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3600" b="1" noProof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Сини́ця вуса́та (</a:t>
            </a:r>
            <a:r>
              <a:rPr lang="uk-UA" sz="3600" b="1" i="1" noProof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Panurus biarmicus</a:t>
            </a:r>
            <a:r>
              <a:rPr lang="uk-UA" sz="3600" b="1" noProof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uk-UA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uk-UA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9361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485" y="206991"/>
            <a:ext cx="2732965" cy="215407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3" name="Рисунок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412" y="168891"/>
            <a:ext cx="2772127" cy="219217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4" name="Рисунок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4493" y="206991"/>
            <a:ext cx="2860194" cy="215407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5" name="Рисунок 4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45" y="2546092"/>
            <a:ext cx="3277400" cy="2431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904" y="2615402"/>
            <a:ext cx="3107141" cy="2361827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187945" y="5042118"/>
            <a:ext cx="11474601" cy="181588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800" b="1" noProof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Види мартинів: А, Б. – дорослий та молодий мартин жовтоногий; В. – мартин звичайний; Г. – мартин середземноморський; Д. –мартин сивий; </a:t>
            </a:r>
            <a:r>
              <a:rPr lang="uk-UA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Е-</a:t>
            </a:r>
            <a:r>
              <a:rPr lang="uk-UA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Кладка мартина сріблястого.</a:t>
            </a:r>
            <a:endParaRPr lang="uk-UA" sz="2800" b="1" dirty="0" smtClean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endParaRPr lang="uk-UA" sz="2800" b="1" noProof="1" smtClean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061330" y="1776288"/>
            <a:ext cx="4812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</a:t>
            </a:r>
            <a:endParaRPr lang="uk-UA" sz="3200" dirty="0">
              <a:solidFill>
                <a:srgbClr val="FF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138701" y="1777186"/>
            <a:ext cx="6046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Б.</a:t>
            </a:r>
            <a:endParaRPr lang="uk-UA" sz="3600" dirty="0">
              <a:solidFill>
                <a:srgbClr val="FF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1054687" y="1804482"/>
            <a:ext cx="6078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В.</a:t>
            </a:r>
            <a:endParaRPr lang="uk-UA" sz="3600" dirty="0">
              <a:solidFill>
                <a:srgbClr val="FF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465345" y="4307998"/>
            <a:ext cx="5413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uk-UA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Г.</a:t>
            </a:r>
            <a:endParaRPr lang="uk-UA" sz="3600" dirty="0">
              <a:solidFill>
                <a:srgbClr val="FF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284112" y="4369554"/>
            <a:ext cx="5693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Д.</a:t>
            </a:r>
            <a:endParaRPr lang="uk-UA" sz="3200" dirty="0">
              <a:solidFill>
                <a:srgbClr val="FF0000"/>
              </a:solidFill>
            </a:endParaRPr>
          </a:p>
        </p:txBody>
      </p:sp>
      <p:pic>
        <p:nvPicPr>
          <p:cNvPr id="15" name="Рисунок 14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568" y="2615402"/>
            <a:ext cx="3136043" cy="225093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sp>
        <p:nvSpPr>
          <p:cNvPr id="16" name="Прямоугольник 15"/>
          <p:cNvSpPr/>
          <p:nvPr/>
        </p:nvSpPr>
        <p:spPr>
          <a:xfrm>
            <a:off x="11358616" y="4222762"/>
            <a:ext cx="4587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Е</a:t>
            </a:r>
            <a:endParaRPr lang="uk-UA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371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&amp;Rcy;&amp;iecy;&amp;zcy;&amp;ucy;&amp;lcy;&amp;softcy;&amp;tcy;&amp;acy;&amp;tcy; &amp;pcy;&amp;ocy;&amp;shcy;&amp;ucy;&amp;kcy;&amp;ucy; &amp;zcy;&amp;ocy;&amp;bcy;&amp;rcy;&amp;acy;&amp;zhcy;&amp;iecy;&amp;ncy;&amp;softcy; &amp;zcy;&amp;acy; &amp;zcy;&amp;acy;&amp;pcy;&amp;icy;&amp;tcy;&amp;ocy;&amp;mcy; &quot;&amp;Bcy;&amp;IEcy;&amp;Rcy;&amp;IEcy;&amp;Gcy;&amp;Ocy;&amp;Vcy;&amp;Ucy;&amp;SHcy;&amp;Kcy;&amp;Acy;-&amp;Fcy;&amp;Ocy;&amp;Tcy;&amp;Ocy;&quot;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4065" y="110676"/>
            <a:ext cx="3578699" cy="2509696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4" name="Рисунок 3" descr="&amp;Rcy;&amp;iecy;&amp;zcy;&amp;ucy;&amp;lcy;&amp;softcy;&amp;tcy;&amp;acy;&amp;tcy; &amp;pcy;&amp;ocy;&amp;shcy;&amp;ucy;&amp;kcy;&amp;ucy; &amp;zcy;&amp;ocy;&amp;bcy;&amp;rcy;&amp;acy;&amp;zhcy;&amp;iecy;&amp;ncy;&amp;softcy; &amp;zcy;&amp;acy; &amp;zcy;&amp;acy;&amp;pcy;&amp;icy;&amp;tcy;&amp;ocy;&amp;mcy; &quot;&amp;Bcy;&amp;IEcy;&amp;Rcy;&amp;IEcy;&amp;Gcy;&amp;Ocy;&amp;Vcy;&amp;Ucy;&amp;SHcy;&amp;Kcy;&amp;Acy;-&amp;Fcy;&amp;Ocy;&amp;Tcy;&amp;Ocy;&quot;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725" y="1"/>
            <a:ext cx="3698544" cy="2511188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0453" y="3593786"/>
            <a:ext cx="3962400" cy="2559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32" y="2851204"/>
            <a:ext cx="3980875" cy="27908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951" y="3195851"/>
            <a:ext cx="3455158" cy="24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725235" y="2620372"/>
            <a:ext cx="4817660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uk-UA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Ластівка берегова </a:t>
            </a:r>
            <a:r>
              <a:rPr lang="la-Latn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Riparia riparia</a:t>
            </a:r>
            <a:endParaRPr lang="uk-UA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29782" y="5803471"/>
            <a:ext cx="5822748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 wrap="none">
            <a:spAutoFit/>
          </a:bodyPr>
          <a:lstStyle/>
          <a:p>
            <a:r>
              <a:rPr lang="en-US" sz="2800" b="1" noProof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Ластівка сільська (</a:t>
            </a:r>
            <a:r>
              <a:rPr lang="en-US" sz="2800" b="1" i="1" noProof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Hirundo rustica</a:t>
            </a:r>
            <a:r>
              <a:rPr lang="en-US" sz="2800" b="1" noProof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b="1" noProof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016695" y="6251641"/>
            <a:ext cx="4928080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none">
            <a:spAutoFit/>
          </a:bodyPr>
          <a:lstStyle/>
          <a:p>
            <a:r>
              <a:rPr lang="uk-UA" sz="2400" b="1" noProof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Ла́стівка міська́ (</a:t>
            </a:r>
            <a:r>
              <a:rPr lang="uk-UA" sz="2400" b="1" i="1" noProof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Delichon urbicum</a:t>
            </a:r>
            <a:endParaRPr lang="uk-UA" sz="2400" b="1" noProof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0645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&amp;Rcy;&amp;iecy;&amp;zcy;&amp;ucy;&amp;lcy;&amp;softcy;&amp;tcy;&amp;acy;&amp;tcy; &amp;pcy;&amp;ocy;&amp;shcy;&amp;ucy;&amp;kcy;&amp;ucy; &amp;zcy;&amp;ocy;&amp;bcy;&amp;rcy;&amp;acy;&amp;zhcy;&amp;iecy;&amp;ncy;&amp;softcy; &amp;zcy;&amp;acy; &amp;zcy;&amp;acy;&amp;pcy;&amp;icy;&amp;tcy;&amp;ocy;&amp;mcy; &quot;&amp;zcy;&amp;yacy;&amp;bcy;&amp;lcy;&amp;icy;&amp;kcy;-&amp;fcy;&amp;ocy;&amp;tcy;&amp;ocy;&quot;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001" y="247152"/>
            <a:ext cx="5953125" cy="374332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3" name="Рисунок 2" descr="http://pernatidruzi.org.ua/pictures/zjablyk_ptax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63" y="247152"/>
            <a:ext cx="5467848" cy="3629736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3152665" y="4708610"/>
            <a:ext cx="5331652" cy="64511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3600" b="1" noProof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Зя́блик (</a:t>
            </a:r>
            <a:r>
              <a:rPr lang="uk-UA" sz="3600" b="1" i="1" noProof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Fringilla coelebs</a:t>
            </a:r>
            <a:r>
              <a:rPr lang="uk-UA" sz="3600" b="1" noProof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uk-UA" sz="3600" b="1" noProof="1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084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&amp;Pcy;&amp;ocy;&amp;vcy;’&amp;yacy;&amp;zcy;&amp;acy;&amp;ncy;&amp;iecy; &amp;zcy;&amp;ocy;&amp;bcy;&amp;rcy;&amp;acy;&amp;zhcy;&amp;iecy;&amp;ncy;&amp;ncy;&amp;yacy;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900" y="180672"/>
            <a:ext cx="4647347" cy="2946424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314" y="3308088"/>
            <a:ext cx="3962400" cy="26495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661" y="2838734"/>
            <a:ext cx="4498877" cy="299115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20" y="271184"/>
            <a:ext cx="3565477" cy="238627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324630" y="6138618"/>
            <a:ext cx="6886822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none">
            <a:spAutoFit/>
          </a:bodyPr>
          <a:lstStyle/>
          <a:p>
            <a:r>
              <a:rPr lang="en-US" sz="2800" b="1" noProof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Шпак звича́йний, шпак (</a:t>
            </a:r>
            <a:r>
              <a:rPr lang="en-US" sz="2800" b="1" i="1" noProof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Sturnus vulgaris</a:t>
            </a:r>
            <a:r>
              <a:rPr lang="en-US" sz="2800" b="1" noProof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b="1" noProof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1405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75" y="130791"/>
            <a:ext cx="3103563" cy="4090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&amp;Rcy;&amp;iecy;&amp;zcy;&amp;ucy;&amp;lcy;&amp;softcy;&amp;tcy;&amp;acy;&amp;tcy; &amp;pcy;&amp;ocy;&amp;shcy;&amp;ucy;&amp;kcy;&amp;ucy; &amp;zcy;&amp;ocy;&amp;bcy;&amp;rcy;&amp;acy;&amp;zhcy;&amp;iecy;&amp;ncy;&amp;softcy; &amp;zcy;&amp;acy; &amp;zcy;&amp;acy;&amp;pcy;&amp;icy;&amp;tcy;&amp;ocy;&amp;mcy; &quot;&amp;scy;&amp;iukcy;&amp;rcy;&amp;iukcy;&amp;jcy;&amp;scy;&amp;softcy;&amp;kcy;&amp;icy;&amp;jcy; &amp;dcy;&amp;yacy;&amp;tcy;&amp;iecy;&amp;lcy;-&amp;fcy;&amp;ocy;&amp;tcy;&amp;ocy;&quot;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037" y="304622"/>
            <a:ext cx="4733925" cy="374332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5" name="Рисунок 4" descr="&amp;Rcy;&amp;iecy;&amp;zcy;&amp;ucy;&amp;lcy;&amp;softcy;&amp;tcy;&amp;acy;&amp;tcy; &amp;pcy;&amp;ocy;&amp;shcy;&amp;ucy;&amp;kcy;&amp;ucy; &amp;zcy;&amp;ocy;&amp;bcy;&amp;rcy;&amp;acy;&amp;zhcy;&amp;iecy;&amp;ncy;&amp;softcy; &amp;zcy;&amp;acy; &amp;zcy;&amp;acy;&amp;pcy;&amp;icy;&amp;tcy;&amp;ocy;&amp;mcy; &quot;&amp;mcy;&amp;acy;&amp;lcy;&amp;icy;&amp;jcy; &amp;dcy;&amp;yacy;&amp;tcy;&amp;iecy;&amp;lcy;-&amp;fcy;&amp;ocy;&amp;tcy;&amp;ocy;&quot;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001" y="304621"/>
            <a:ext cx="3971925" cy="374332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445175" y="3401615"/>
            <a:ext cx="510168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r>
              <a:rPr lang="uk-UA" sz="3600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lang="uk-UA" sz="3600" dirty="0">
              <a:solidFill>
                <a:srgbClr val="FF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802980" y="3289110"/>
            <a:ext cx="511158" cy="6516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r>
              <a:rPr lang="uk-UA" sz="3600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uk-UA" sz="3600" dirty="0">
              <a:solidFill>
                <a:srgbClr val="FF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085710" y="3322559"/>
            <a:ext cx="485700" cy="58477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r>
              <a:rPr lang="uk-UA" sz="3200" b="1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lang="uk-UA" sz="3200" b="1" dirty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39623" y="4400543"/>
            <a:ext cx="11512751" cy="16731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  <a:tabLst>
                <a:tab pos="3943350" algn="l"/>
              </a:tabLst>
            </a:pPr>
            <a:r>
              <a:rPr lang="uk-UA" sz="3200" b="1" noProof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–Дя́тел вели́кий строка́тий (</a:t>
            </a:r>
            <a:r>
              <a:rPr lang="uk-UA" sz="3200" b="1" i="1" noProof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Dendrocopos major</a:t>
            </a:r>
            <a:r>
              <a:rPr lang="uk-UA" sz="3200" b="1" noProof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uk-UA" sz="3200" b="1" noProof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22-23 см</a:t>
            </a:r>
            <a:endParaRPr lang="uk-UA" sz="3200" noProof="1" smtClean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  <a:tabLst>
                <a:tab pos="3943350" algn="l"/>
              </a:tabLst>
            </a:pPr>
            <a:r>
              <a:rPr lang="uk-UA" sz="3200" b="1" noProof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– Дя́тел сирі́йський (</a:t>
            </a:r>
            <a:r>
              <a:rPr lang="uk-UA" sz="3200" b="1" i="1" noProof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Dendrocopos syriacus</a:t>
            </a:r>
            <a:r>
              <a:rPr lang="uk-UA" sz="3200" b="1" noProof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 </a:t>
            </a:r>
            <a:r>
              <a:rPr lang="uk-UA" sz="3200" b="1" noProof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22-23 см</a:t>
            </a:r>
            <a:endParaRPr lang="uk-UA" sz="3200" noProof="1" smtClean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  <a:tabLst>
                <a:tab pos="3943350" algn="l"/>
              </a:tabLst>
            </a:pPr>
            <a:r>
              <a:rPr lang="uk-UA" sz="3200" b="1" noProof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 – Дятел малий строкатий (</a:t>
            </a:r>
            <a:r>
              <a:rPr lang="uk-UA" sz="3200" b="1" i="1" noProof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Dendrocopos minor</a:t>
            </a:r>
            <a:r>
              <a:rPr lang="uk-UA" sz="3200" b="1" noProof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  </a:t>
            </a:r>
            <a:r>
              <a:rPr lang="uk-UA" sz="3200" b="1" noProof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14-15 см</a:t>
            </a:r>
            <a:endParaRPr lang="uk-UA" sz="3200" noProof="1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721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65" y="147850"/>
            <a:ext cx="4724400" cy="36782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892" y="147850"/>
            <a:ext cx="5130866" cy="307302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337" y="3391468"/>
            <a:ext cx="5143500" cy="33623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06862" y="4022256"/>
            <a:ext cx="5100499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 wrap="none">
            <a:spAutoFit/>
          </a:bodyPr>
          <a:lstStyle/>
          <a:p>
            <a:r>
              <a:rPr lang="en-US" sz="2800" b="1" noProof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Плиска жовта (</a:t>
            </a:r>
            <a:r>
              <a:rPr lang="en-US" sz="2800" b="1" i="1" noProof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Motacilla flava</a:t>
            </a:r>
            <a:r>
              <a:rPr lang="uk-UA" sz="2800" b="1" noProof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b="1" noProof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79080" y="4949800"/>
            <a:ext cx="5376985" cy="5847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 wrap="none">
            <a:spAutoFit/>
          </a:bodyPr>
          <a:lstStyle/>
          <a:p>
            <a:r>
              <a:rPr lang="en-US" sz="3200" b="1" noProof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Плиска біла (</a:t>
            </a:r>
            <a:r>
              <a:rPr lang="en-US" sz="3200" b="1" i="1" noProof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Motacilla alba</a:t>
            </a:r>
            <a:r>
              <a:rPr lang="uk-UA" sz="3200" b="1" i="1" noProof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3200" b="1" i="1" noProof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i="1" noProof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3380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66" y="586854"/>
            <a:ext cx="5394966" cy="589135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1684" y="349824"/>
            <a:ext cx="6739882" cy="4015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851479" y="4786531"/>
            <a:ext cx="6170087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none">
            <a:spAutoFit/>
          </a:bodyPr>
          <a:lstStyle/>
          <a:p>
            <a:r>
              <a:rPr lang="uk-UA" sz="3200" b="1" noProof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Ви́вільга, і́волга (</a:t>
            </a:r>
            <a:r>
              <a:rPr lang="uk-UA" sz="3200" b="1" i="1" noProof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Oriolus oriolus</a:t>
            </a:r>
            <a:r>
              <a:rPr lang="uk-UA" sz="3200" b="1" noProof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uk-UA" sz="3200" b="1" noProof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029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487" y="3047999"/>
            <a:ext cx="5257800" cy="3565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325" y="169022"/>
            <a:ext cx="6735170" cy="466174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81971" y="352411"/>
            <a:ext cx="5481850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uk-UA" sz="3200" b="1" noProof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Солове́йко схі́дний, або звича́йний (</a:t>
            </a:r>
            <a:r>
              <a:rPr lang="uk-UA" sz="3200" b="1" i="1" noProof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Luscinia luscinia</a:t>
            </a:r>
            <a:r>
              <a:rPr lang="uk-UA" sz="3200" b="1" noProof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uk-UA" sz="3200" b="1" noProof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4093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09" y="266132"/>
            <a:ext cx="3857625" cy="423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761" y="266131"/>
            <a:ext cx="4170055" cy="4062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9787" y="2088107"/>
            <a:ext cx="3725863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5785" y="5203720"/>
            <a:ext cx="7014950" cy="107721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en-US" sz="3200" b="1" noProof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Бджолоїдка звичайна, або щурка європейська (</a:t>
            </a:r>
            <a:r>
              <a:rPr lang="en-US" sz="3200" b="1" i="1" noProof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Merops apiaster</a:t>
            </a:r>
            <a:r>
              <a:rPr lang="uk-UA" sz="3200" b="1" i="1" noProof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b="1" noProof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7999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&amp;Rcy;&amp;iecy;&amp;zcy;&amp;ucy;&amp;lcy;&amp;softcy;&amp;tcy;&amp;acy;&amp;tcy; &amp;pcy;&amp;ocy;&amp;shcy;&amp;ucy;&amp;kcy;&amp;ucy; &amp;zcy;&amp;ocy;&amp;bcy;&amp;rcy;&amp;acy;&amp;zhcy;&amp;iecy;&amp;ncy;&amp;softcy; &amp;zcy;&amp;acy; &amp;zcy;&amp;acy;&amp;pcy;&amp;icy;&amp;tcy;&amp;ocy;&amp;mcy; &quot;&amp;gcy;&amp;ocy;&amp;rcy;&amp;ocy;&amp;bcy;&amp;iecy;&amp;tscy;&amp;softcy; &amp;pcy;&amp;ocy;&amp;lcy;&amp;softcy;&amp;ocy;&amp;vcy;&amp;icy;&amp;jcy;-&amp;fcy;&amp;ocy;&amp;tcy;&amp;ocy;&quot;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23" y="124322"/>
            <a:ext cx="6115903" cy="4357474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4" name="Рисунок 3" descr="&amp;Rcy;&amp;iecy;&amp;zcy;&amp;ucy;&amp;lcy;&amp;softcy;&amp;tcy;&amp;acy;&amp;tcy; &amp;pcy;&amp;ocy;&amp;shcy;&amp;ucy;&amp;kcy;&amp;ucy; &amp;zcy;&amp;ocy;&amp;bcy;&amp;rcy;&amp;acy;&amp;zhcy;&amp;iecy;&amp;ncy;&amp;softcy; &amp;zcy;&amp;acy; &amp;zcy;&amp;acy;&amp;pcy;&amp;icy;&amp;tcy;&amp;ocy;&amp;mcy; &quot;&amp;gcy;&amp;ocy;&amp;rcy;&amp;ocy;&amp;bcy;&amp;iecy;&amp;tscy;&amp;softcy; &amp;pcy;&amp;ocy;&amp;lcy;&amp;softcy;&amp;ocy;&amp;vcy;&amp;icy;&amp;jcy;-&amp;fcy;&amp;ocy;&amp;tcy;&amp;ocy;&quot;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7153" y="651001"/>
            <a:ext cx="5804847" cy="4176214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527301" y="5172633"/>
            <a:ext cx="6777625" cy="78111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4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ГОРОБЕЦЬ ПОЛЬОВИЙ</a:t>
            </a:r>
            <a:endParaRPr lang="uk-UA" sz="44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0872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pernatidruzi.org.ua/pictures/rybaloczka/opys_m.jpg">
            <a:hlinkClick r:id="rId2" tgtFrame="&quot;_blank&quot;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5895" y="320296"/>
            <a:ext cx="3810000" cy="291465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  <p:pic>
        <p:nvPicPr>
          <p:cNvPr id="3" name="Рисунок 2" descr="http://pernatidruzi.org.ua/pictures/rybaloczka/rozm_m.jpg">
            <a:hlinkClick r:id="rId4" tgtFrame="&quot;_blank&quot;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4641" y="2879678"/>
            <a:ext cx="4748284" cy="358744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1345212" y="575498"/>
            <a:ext cx="4750788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none">
            <a:spAutoFit/>
          </a:bodyPr>
          <a:lstStyle/>
          <a:p>
            <a:r>
              <a:rPr lang="en-US" sz="3200" b="1" noProof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Риба́лочка (</a:t>
            </a:r>
            <a:r>
              <a:rPr lang="en-US" sz="3200" b="1" i="1" noProof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Alcedo atthis</a:t>
            </a:r>
            <a:r>
              <a:rPr lang="en-US" sz="3200" b="1" noProof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b="1" noProof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&amp;Rcy;&amp;iecy;&amp;zcy;&amp;ucy;&amp;lcy;&amp;softcy;&amp;tcy;&amp;acy;&amp;tcy; &amp;pcy;&amp;ocy;&amp;shcy;&amp;ucy;&amp;kcy;&amp;ucy; &amp;zcy;&amp;ocy;&amp;bcy;&amp;rcy;&amp;acy;&amp;zhcy;&amp;iecy;&amp;ncy;&amp;softcy; &amp;zcy;&amp;acy; &amp;zcy;&amp;acy;&amp;pcy;&amp;icy;&amp;tcy;&amp;ocy;&amp;mcy; &quot;&amp;rcy;&amp;icy;&amp;bcy;&amp;acy;&amp;lcy;&amp;ocy;&amp;chcy;&amp;kcy;&amp;acy;&quot;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66" y="1363283"/>
            <a:ext cx="5268605" cy="4123117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4234761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66961" y="228179"/>
            <a:ext cx="6739409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 wrap="none">
            <a:spAutoFit/>
          </a:bodyPr>
          <a:lstStyle/>
          <a:p>
            <a:r>
              <a:rPr lang="uk-UA" sz="3600" b="1" noProof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Сиворакша (</a:t>
            </a:r>
            <a:r>
              <a:rPr lang="uk-UA" sz="3600" b="1" i="1" noProof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Coracias garrulus</a:t>
            </a:r>
            <a:r>
              <a:rPr lang="uk-UA" sz="3600" b="1" noProof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uk-UA" sz="3600" b="1" noProof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&amp;Rcy;&amp;iecy;&amp;zcy;&amp;ucy;&amp;lcy;&amp;softcy;&amp;tcy;&amp;acy;&amp;tcy; &amp;pcy;&amp;ocy;&amp;shcy;&amp;ucy;&amp;kcy;&amp;ucy; &amp;zcy;&amp;ocy;&amp;bcy;&amp;rcy;&amp;acy;&amp;zhcy;&amp;iecy;&amp;ncy;&amp;softcy; &amp;zcy;&amp;acy; &amp;zcy;&amp;acy;&amp;pcy;&amp;icy;&amp;tcy;&amp;ocy;&amp;mcy; &quot;&amp;scy;&amp;icy;&amp;vcy;&amp;ocy;&amp;rcy;&amp;acy;&amp;kcy;&amp;shcy;&amp;acy;&quot;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107" y="1092461"/>
            <a:ext cx="5376863" cy="4448530"/>
          </a:xfrm>
          <a:prstGeom prst="rect">
            <a:avLst/>
          </a:prstGeom>
          <a:solidFill>
            <a:srgbClr val="002060"/>
          </a:solidFill>
          <a:ln>
            <a:solidFill>
              <a:srgbClr val="FFFF00"/>
            </a:solidFill>
          </a:ln>
        </p:spPr>
      </p:pic>
      <p:pic>
        <p:nvPicPr>
          <p:cNvPr id="5" name="Рисунок 4" descr="&amp;Rcy;&amp;iecy;&amp;zcy;&amp;ucy;&amp;lcy;&amp;softcy;&amp;tcy;&amp;acy;&amp;tcy; &amp;pcy;&amp;ocy;&amp;shcy;&amp;ucy;&amp;kcy;&amp;ucy; &amp;zcy;&amp;ocy;&amp;bcy;&amp;rcy;&amp;acy;&amp;zhcy;&amp;iecy;&amp;ncy;&amp;softcy; &amp;zcy;&amp;acy; &amp;zcy;&amp;acy;&amp;pcy;&amp;icy;&amp;tcy;&amp;ocy;&amp;mcy; &quot;&amp;scy;&amp;icy;&amp;vcy;&amp;ocy;&amp;rcy;&amp;acy;&amp;kcy;&amp;shcy;&amp;acy;&quot;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571" y="1092461"/>
            <a:ext cx="2699698" cy="2156347"/>
          </a:xfrm>
          <a:prstGeom prst="rect">
            <a:avLst/>
          </a:prstGeom>
          <a:solidFill>
            <a:srgbClr val="002060"/>
          </a:solidFill>
          <a:ln>
            <a:solidFill>
              <a:srgbClr val="FFFF0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961" y="3725839"/>
            <a:ext cx="3874259" cy="2582839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4138908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&amp;Fcy;&amp;acy;&amp;jcy;&amp;lcy;:Anas platyrhynchos male female quadrat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28" y="405600"/>
            <a:ext cx="3388597" cy="2991675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184904" y="405600"/>
            <a:ext cx="6292428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none">
            <a:spAutoFit/>
          </a:bodyPr>
          <a:lstStyle/>
          <a:p>
            <a:r>
              <a:rPr lang="en-US" sz="3600" b="1" noProof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Крижень (</a:t>
            </a:r>
            <a:r>
              <a:rPr lang="en-US" sz="3600" b="1" i="1" noProof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Anas platyrhynchos</a:t>
            </a:r>
            <a:r>
              <a:rPr lang="en-US" sz="3600" b="1" noProof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600" b="1" noProof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&amp;Rcy;&amp;iecy;&amp;zcy;&amp;ucy;&amp;lcy;&amp;softcy;&amp;tcy;&amp;acy;&amp;tcy; &amp;pcy;&amp;ocy;&amp;shcy;&amp;ucy;&amp;kcy;&amp;ucy; &amp;zcy;&amp;ocy;&amp;bcy;&amp;rcy;&amp;acy;&amp;zhcy;&amp;iecy;&amp;ncy;&amp;softcy; &amp;zcy;&amp;acy; &amp;zcy;&amp;acy;&amp;pcy;&amp;icy;&amp;tcy;&amp;ocy;&amp;mcy; &quot;&amp;kcy;&amp;rcy;&amp;icy;&amp;zhcy;&amp;iecy;&amp;ncy;&amp;softcy;-&amp;fcy;&amp;ocy;&amp;tcy;&amp;ocy;&quot;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6500" y="1161551"/>
            <a:ext cx="4905375" cy="374332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5" name="Рисунок 4" descr="&amp;Rcy;&amp;iecy;&amp;zcy;&amp;ucy;&amp;lcy;&amp;softcy;&amp;tcy;&amp;acy;&amp;tcy; &amp;pcy;&amp;ocy;&amp;shcy;&amp;ucy;&amp;kcy;&amp;ucy; &amp;zcy;&amp;ocy;&amp;bcy;&amp;rcy;&amp;acy;&amp;zhcy;&amp;iecy;&amp;ncy;&amp;softcy; &amp;zcy;&amp;acy; &amp;zcy;&amp;acy;&amp;pcy;&amp;icy;&amp;tcy;&amp;ocy;&amp;mcy; &quot;&amp;kcy;&amp;rcy;&amp;icy;&amp;zhcy;&amp;iecy;&amp;ncy;&amp;softcy;-&amp;fcy;&amp;ocy;&amp;tcy;&amp;ocy;&quot;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417" y="3033214"/>
            <a:ext cx="5229225" cy="374332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277445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966" y="3452884"/>
            <a:ext cx="2885247" cy="223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9230" y="3452884"/>
            <a:ext cx="4080680" cy="290723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l_fi" descr="http://pernatidruzi.org.ua/pictures/napoljax/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45"/>
          <a:stretch>
            <a:fillRect/>
          </a:stretch>
        </p:blipFill>
        <p:spPr bwMode="auto">
          <a:xfrm>
            <a:off x="616147" y="182377"/>
            <a:ext cx="3552222" cy="249162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052657" y="2832747"/>
            <a:ext cx="4722127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none">
            <a:spAutoFit/>
          </a:bodyPr>
          <a:lstStyle/>
          <a:p>
            <a:r>
              <a:rPr lang="en-US" sz="2800" b="1" noProof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перепілка(</a:t>
            </a:r>
            <a:r>
              <a:rPr lang="en-US" sz="2800" b="1" i="1" noProof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Coturnix coturnix</a:t>
            </a:r>
            <a:r>
              <a:rPr lang="uk-UA" sz="2800" b="1" i="1" noProof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b="1" noProof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&amp;Rcy;&amp;iecy;&amp;zcy;&amp;ucy;&amp;lcy;&amp;softcy;&amp;tcy;&amp;acy;&amp;tcy; &amp;pcy;&amp;ocy;&amp;shcy;&amp;ucy;&amp;kcy;&amp;ucy; &amp;zcy;&amp;ocy;&amp;bcy;&amp;rcy;&amp;acy;&amp;zhcy;&amp;iecy;&amp;ncy;&amp;softcy; &amp;zcy;&amp;acy; &amp;zcy;&amp;acy;&amp;pcy;&amp;icy;&amp;tcy;&amp;ocy;&amp;mcy; &quot;&amp;pcy;&amp;iecy;&amp;rcy;&amp;iecy;&amp;pcy;&amp;iecy;&amp;lcy;-&amp;fcy;&amp;ocy;&amp;tcy;&amp;ocy;&quot;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2620" y="273620"/>
            <a:ext cx="3721977" cy="2555298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395288" y="2705128"/>
            <a:ext cx="3982757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none">
            <a:spAutoFit/>
          </a:bodyPr>
          <a:lstStyle/>
          <a:p>
            <a:r>
              <a:rPr lang="en-US" sz="2400" b="1" noProof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Сіра куріпка (</a:t>
            </a:r>
            <a:r>
              <a:rPr lang="en-US" sz="2400" b="1" i="1" noProof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Perdix perdix</a:t>
            </a:r>
            <a:r>
              <a:rPr lang="en-US" sz="2400" b="1" noProof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b="1" noProof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5982" y="6010672"/>
            <a:ext cx="4504258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en-US" sz="2400" b="1" noProof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Фазан звичайний (</a:t>
            </a:r>
            <a:r>
              <a:rPr lang="en-US" sz="2400" b="1" i="1" noProof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Phasianus colchicus</a:t>
            </a:r>
            <a:r>
              <a:rPr lang="en-US" b="1" dirty="0" smtClean="0">
                <a:solidFill>
                  <a:srgbClr val="FF0000"/>
                </a:solidFill>
              </a:rPr>
              <a:t>)</a:t>
            </a:r>
            <a:r>
              <a:rPr lang="en-US" dirty="0"/>
              <a:t> 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161602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2374710" y="4954137"/>
            <a:ext cx="5500048" cy="1040262"/>
          </a:xfrm>
          <a:solidFill>
            <a:schemeClr val="bg2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/>
          <a:lstStyle/>
          <a:p>
            <a:pPr algn="ctr" eaLnBrk="1" hangingPunct="1">
              <a:defRPr/>
            </a:pPr>
            <a:r>
              <a:rPr lang="uk-UA" altLang="uk-UA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Горобець хатній</a:t>
            </a:r>
            <a:endParaRPr lang="ru-RU" altLang="uk-UA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0" y="1119117"/>
            <a:ext cx="5720933" cy="365632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420" y="348017"/>
            <a:ext cx="5890583" cy="370536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7997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orvus corone cornix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07" y="232012"/>
            <a:ext cx="5324807" cy="4009461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3" name="Рисунок 2" descr="http://upload.wikimedia.org/wikipedia/commons/8/8f/Crow_Nest_Moscow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845" y="504969"/>
            <a:ext cx="5602169" cy="389473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3418584" y="4841122"/>
            <a:ext cx="3847848" cy="70788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 wrap="none">
            <a:spAutoFit/>
          </a:bodyPr>
          <a:lstStyle/>
          <a:p>
            <a:r>
              <a:rPr lang="uk-UA" sz="40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СІРА ВОРОНА </a:t>
            </a:r>
            <a:endParaRPr lang="uk-UA" sz="4000" dirty="0"/>
          </a:p>
        </p:txBody>
      </p:sp>
    </p:spTree>
    <p:extLst>
      <p:ext uri="{BB962C8B-B14F-4D97-AF65-F5344CB8AC3E}">
        <p14:creationId xmlns:p14="http://schemas.microsoft.com/office/powerpoint/2010/main" val="3197077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www.max-foto.info/sites/default/files/photos/grach_s_orehom_4.jpg?128498700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65" y="232012"/>
            <a:ext cx="6059605" cy="417703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3" name="Рисунок 2" descr="http://img-fotki.yandex.ru/get/6106/3199755.e/0_70203_d8e5fa20_orig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3755" y="365399"/>
            <a:ext cx="5171460" cy="3446231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423081" y="4945208"/>
            <a:ext cx="11177516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en-US" sz="3600" b="1" noProof="1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ГРАК </a:t>
            </a:r>
            <a:r>
              <a:rPr lang="en-US" sz="3600" b="1" noProof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uk-UA" sz="3600" b="1" noProof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noProof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найчисельніший серед увіх воронових.</a:t>
            </a:r>
            <a:endParaRPr lang="uk-UA" sz="3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303362" y="5881320"/>
            <a:ext cx="9416954" cy="68909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457200" indent="270510" algn="just">
              <a:lnSpc>
                <a:spcPct val="115000"/>
              </a:lnSpc>
              <a:spcAft>
                <a:spcPts val="0"/>
              </a:spcAft>
              <a:tabLst>
                <a:tab pos="180340" algn="l"/>
              </a:tabLst>
            </a:pPr>
            <a:r>
              <a:rPr lang="uk-UA" sz="36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Розміром з ворону, але повністю чорний.</a:t>
            </a:r>
            <a:endParaRPr lang="uk-UA" sz="3600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857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www.allkross.ru/images/stories/111/galka_9517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34" y="136112"/>
            <a:ext cx="6209732" cy="4053751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3" name="Рисунок 2" descr="&amp;Scy;&amp;ocy;&amp;rcy;&amp;ocy;&amp;kcy;&amp;acy; &amp;zcy;&amp;vcy;&amp;icy;&amp;chcy;&amp;acy;&amp;jcy;&amp;ncy;&amp;acy;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4450" y="1119452"/>
            <a:ext cx="5361252" cy="3752798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8591701" y="5250555"/>
            <a:ext cx="1777474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Сорока</a:t>
            </a:r>
            <a:r>
              <a:rPr lang="ru-RU" sz="16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661037" y="4687584"/>
            <a:ext cx="1803700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3200" dirty="0" smtClean="0">
                <a:solidFill>
                  <a:srgbClr val="FF000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ГАЛКА</a:t>
            </a:r>
            <a:r>
              <a:rPr lang="ru-RU" dirty="0" smtClean="0">
                <a:solidFill>
                  <a:srgbClr val="FF000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00466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&amp;Rcy;&amp;iukcy;&amp;zcy;&amp;ncy;&amp;ocy;&amp;vcy;&amp;icy;&amp;dcy; &amp;pcy;&amp;tcy;&amp;acy;&amp;khcy;&amp;iukcy;&amp;vcy;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618" y="218364"/>
            <a:ext cx="5622876" cy="3753133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7334465" y="4213324"/>
            <a:ext cx="4426212" cy="132343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none">
            <a:spAutoFit/>
          </a:bodyPr>
          <a:lstStyle/>
          <a:p>
            <a:r>
              <a:rPr lang="uk-UA" sz="4000" b="1" noProof="1" smtClean="0">
                <a:solidFill>
                  <a:srgbClr val="FF0000"/>
                </a:solidFill>
              </a:rPr>
              <a:t>Крук або ворон </a:t>
            </a:r>
          </a:p>
          <a:p>
            <a:r>
              <a:rPr lang="uk-UA" sz="4000" b="1" noProof="1" smtClean="0">
                <a:solidFill>
                  <a:srgbClr val="FF0000"/>
                </a:solidFill>
              </a:rPr>
              <a:t>(</a:t>
            </a:r>
            <a:r>
              <a:rPr lang="uk-UA" sz="4000" b="1" i="1" noProof="1" smtClean="0">
                <a:solidFill>
                  <a:srgbClr val="FF0000"/>
                </a:solidFill>
              </a:rPr>
              <a:t>Corvus corax</a:t>
            </a:r>
            <a:r>
              <a:rPr lang="uk-UA" sz="4000" b="1" noProof="1" smtClean="0">
                <a:solidFill>
                  <a:srgbClr val="FF0000"/>
                </a:solidFill>
              </a:rPr>
              <a:t>) </a:t>
            </a:r>
            <a:endParaRPr lang="uk-UA" sz="4000" b="1" noProof="1">
              <a:solidFill>
                <a:srgbClr val="FF0000"/>
              </a:solidFill>
            </a:endParaRPr>
          </a:p>
        </p:txBody>
      </p:sp>
      <p:pic>
        <p:nvPicPr>
          <p:cNvPr id="5" name="Рисунок 4" descr="&amp;Rcy;&amp;iecy;&amp;zcy;&amp;ucy;&amp;lcy;&amp;softcy;&amp;tcy;&amp;acy;&amp;tcy; &amp;pcy;&amp;ocy;&amp;shcy;&amp;ucy;&amp;kcy;&amp;ucy; &amp;zcy;&amp;ocy;&amp;bcy;&amp;rcy;&amp;acy;&amp;zhcy;&amp;iecy;&amp;ncy;&amp;softcy; &amp;zcy;&amp;acy; &amp;zcy;&amp;acy;&amp;pcy;&amp;icy;&amp;tcy;&amp;ocy;&amp;mcy; &quot;&amp;Vcy;&amp;Ocy;&amp;Rcy;&amp;Ocy;&amp;Ncy;-&amp;Fcy;&amp;Ocy;&amp;Tcy;&amp;Ocy;&quot;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253" y="3794078"/>
            <a:ext cx="4156454" cy="288500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7" name="Рисунок 6" descr="http://pernatidruzi.org.ua/pictures/kruk_rozm_m.jpg">
            <a:hlinkClick r:id="rId4" tgtFrame="&quot;_blank&quot;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12" y="150127"/>
            <a:ext cx="4959843" cy="3407376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464454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88" y="133966"/>
            <a:ext cx="3581400" cy="29606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5036" y="264935"/>
            <a:ext cx="3805238" cy="2698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78" y="3591293"/>
            <a:ext cx="4114800" cy="30019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833" y="3514299"/>
            <a:ext cx="3919182" cy="31559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946490" y="906424"/>
            <a:ext cx="3772443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none">
            <a:spAutoFit/>
          </a:bodyPr>
          <a:lstStyle/>
          <a:p>
            <a:r>
              <a:rPr lang="uk-UA" altLang="uk-UA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Синиця велика</a:t>
            </a:r>
            <a:endParaRPr lang="uk-UA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1347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&amp;Rcy;&amp;iecy;&amp;zcy;&amp;ucy;&amp;lcy;&amp;softcy;&amp;tcy;&amp;acy;&amp;tcy; &amp;pcy;&amp;ocy;&amp;shcy;&amp;ucy;&amp;kcy;&amp;ucy; &amp;zcy;&amp;ocy;&amp;bcy;&amp;rcy;&amp;acy;&amp;zhcy;&amp;iecy;&amp;ncy;&amp;softcy; &amp;zcy;&amp;acy; &amp;zcy;&amp;acy;&amp;pcy;&amp;icy;&amp;tcy;&amp;ocy;&amp;mcy; &quot;&amp;gcy;&amp;ocy;&amp;lcy;&amp;ucy;&amp;bcy;&amp;acy; &amp;scy;&amp;icy;&amp;ncy;&amp;icy;&amp;tscy;&amp;yacy;&quot;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926" y="342687"/>
            <a:ext cx="5424630" cy="405189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3" name="Рисунок 2" descr="&amp;Pcy;&amp;ocy;&amp;vcy;’&amp;yacy;&amp;zcy;&amp;acy;&amp;ncy;&amp;iecy; &amp;zcy;&amp;ocy;&amp;bcy;&amp;rcy;&amp;acy;&amp;zhcy;&amp;iecy;&amp;ncy;&amp;ncy;&amp;yacy;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31" y="206209"/>
            <a:ext cx="6130830" cy="418837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201731" y="4751497"/>
            <a:ext cx="11207797" cy="135126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uk-UA" sz="3600" b="1" noProof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Сини́ця блаки́тна, ЛАЗОРЕВКА (</a:t>
            </a:r>
            <a:r>
              <a:rPr lang="uk-UA" sz="3600" b="1" i="1" noProof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Parus caeruleus</a:t>
            </a:r>
            <a:r>
              <a:rPr lang="uk-UA" sz="3600" b="1" noProof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pPr algn="ctr">
              <a:spcAft>
                <a:spcPts val="800"/>
              </a:spcAft>
            </a:pPr>
            <a:r>
              <a:rPr lang="uk-UA" sz="3600" b="1" noProof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або </a:t>
            </a:r>
            <a:r>
              <a:rPr lang="uk-UA" sz="3600" b="1" i="1" noProof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Cyanistes caeruleus</a:t>
            </a:r>
            <a:r>
              <a:rPr lang="uk-UA" sz="3600" b="1" noProof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uk-UA" sz="3600" noProof="1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6850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1_Сектор">
  <a:themeElements>
    <a:clrScheme name="Сектор">
      <a:dk1>
        <a:sysClr val="windowText" lastClr="000000"/>
      </a:dk1>
      <a:lt1>
        <a:sysClr val="window" lastClr="FFFFFF"/>
      </a:lt1>
      <a:dk2>
        <a:srgbClr val="537D0B"/>
      </a:dk2>
      <a:lt2>
        <a:srgbClr val="A9E257"/>
      </a:lt2>
      <a:accent1>
        <a:srgbClr val="38540A"/>
      </a:accent1>
      <a:accent2>
        <a:srgbClr val="31A274"/>
      </a:accent2>
      <a:accent3>
        <a:srgbClr val="236073"/>
      </a:accent3>
      <a:accent4>
        <a:srgbClr val="6C4D90"/>
      </a:accent4>
      <a:accent5>
        <a:srgbClr val="983C27"/>
      </a:accent5>
      <a:accent6>
        <a:srgbClr val="CD811F"/>
      </a:accent6>
      <a:hlink>
        <a:srgbClr val="293F06"/>
      </a:hlink>
      <a:folHlink>
        <a:srgbClr val="68883A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9759155-7935-4C61-A06C-C04380D1B16E}"/>
    </a:ext>
  </a:extLst>
</a:theme>
</file>

<file path=ppt/theme/theme3.xml><?xml version="1.0" encoding="utf-8"?>
<a:theme xmlns:a="http://schemas.openxmlformats.org/drawingml/2006/main" name="2_Сектор">
  <a:themeElements>
    <a:clrScheme name="Сектор">
      <a:dk1>
        <a:sysClr val="windowText" lastClr="000000"/>
      </a:dk1>
      <a:lt1>
        <a:sysClr val="window" lastClr="FFFFFF"/>
      </a:lt1>
      <a:dk2>
        <a:srgbClr val="537D0B"/>
      </a:dk2>
      <a:lt2>
        <a:srgbClr val="A9E257"/>
      </a:lt2>
      <a:accent1>
        <a:srgbClr val="38540A"/>
      </a:accent1>
      <a:accent2>
        <a:srgbClr val="31A274"/>
      </a:accent2>
      <a:accent3>
        <a:srgbClr val="236073"/>
      </a:accent3>
      <a:accent4>
        <a:srgbClr val="6C4D90"/>
      </a:accent4>
      <a:accent5>
        <a:srgbClr val="983C27"/>
      </a:accent5>
      <a:accent6>
        <a:srgbClr val="CD811F"/>
      </a:accent6>
      <a:hlink>
        <a:srgbClr val="293F06"/>
      </a:hlink>
      <a:folHlink>
        <a:srgbClr val="68883A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9759155-7935-4C61-A06C-C04380D1B16E}"/>
    </a:ext>
  </a:extLst>
</a:theme>
</file>

<file path=ppt/theme/theme4.xml><?xml version="1.0" encoding="utf-8"?>
<a:theme xmlns:a="http://schemas.openxmlformats.org/drawingml/2006/main" name="3_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401</TotalTime>
  <Words>235</Words>
  <Application>Microsoft Office PowerPoint</Application>
  <PresentationFormat>Широкоэкранный</PresentationFormat>
  <Paragraphs>44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23</vt:i4>
      </vt:variant>
    </vt:vector>
  </HeadingPairs>
  <TitlesOfParts>
    <vt:vector size="34" baseType="lpstr">
      <vt:lpstr>Arial</vt:lpstr>
      <vt:lpstr>Arial Black</vt:lpstr>
      <vt:lpstr>Calibri</vt:lpstr>
      <vt:lpstr>Castellar</vt:lpstr>
      <vt:lpstr>Century Gothic</vt:lpstr>
      <vt:lpstr>Times New Roman</vt:lpstr>
      <vt:lpstr>Wingdings 3</vt:lpstr>
      <vt:lpstr>Сектор</vt:lpstr>
      <vt:lpstr>1_Сектор</vt:lpstr>
      <vt:lpstr>2_Сектор</vt:lpstr>
      <vt:lpstr>3_Сектор</vt:lpstr>
      <vt:lpstr>ПтахИ  НПП «НИЖНЬОДНІПРОВСЬКИЙ»  </vt:lpstr>
      <vt:lpstr>Презентация PowerPoint</vt:lpstr>
      <vt:lpstr>Горобець хатній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Stanislav</dc:creator>
  <cp:lastModifiedBy>Stanislav</cp:lastModifiedBy>
  <cp:revision>39</cp:revision>
  <dcterms:created xsi:type="dcterms:W3CDTF">2017-03-30T16:58:45Z</dcterms:created>
  <dcterms:modified xsi:type="dcterms:W3CDTF">2017-04-02T09:33:16Z</dcterms:modified>
</cp:coreProperties>
</file>